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12" r:id="rId5"/>
    <p:sldId id="257" r:id="rId6"/>
    <p:sldId id="313" r:id="rId7"/>
    <p:sldId id="314" r:id="rId8"/>
    <p:sldId id="315" r:id="rId9"/>
    <p:sldId id="316" r:id="rId10"/>
    <p:sldId id="294" r:id="rId11"/>
    <p:sldId id="317" r:id="rId12"/>
    <p:sldId id="318" r:id="rId13"/>
    <p:sldId id="259" r:id="rId14"/>
    <p:sldId id="260" r:id="rId15"/>
    <p:sldId id="261" r:id="rId16"/>
    <p:sldId id="262" r:id="rId17"/>
    <p:sldId id="263" r:id="rId18"/>
    <p:sldId id="279" r:id="rId19"/>
    <p:sldId id="264" r:id="rId20"/>
    <p:sldId id="265" r:id="rId21"/>
    <p:sldId id="280" r:id="rId22"/>
    <p:sldId id="281" r:id="rId23"/>
    <p:sldId id="276" r:id="rId24"/>
    <p:sldId id="295" r:id="rId25"/>
    <p:sldId id="296" r:id="rId26"/>
    <p:sldId id="297" r:id="rId27"/>
    <p:sldId id="298" r:id="rId28"/>
    <p:sldId id="319" r:id="rId29"/>
    <p:sldId id="320" r:id="rId30"/>
    <p:sldId id="338" r:id="rId31"/>
    <p:sldId id="339" r:id="rId32"/>
    <p:sldId id="347" r:id="rId33"/>
    <p:sldId id="348" r:id="rId34"/>
    <p:sldId id="349" r:id="rId35"/>
    <p:sldId id="340" r:id="rId36"/>
    <p:sldId id="342" r:id="rId37"/>
    <p:sldId id="343" r:id="rId38"/>
    <p:sldId id="344" r:id="rId39"/>
    <p:sldId id="345" r:id="rId40"/>
    <p:sldId id="346" r:id="rId4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9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0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1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2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3.png"/><Relationship Id="rId1" Type="http://schemas.openxmlformats.org/officeDocument/2006/relationships/tags" Target="../tags/tag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政采云操作指南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3074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876300"/>
          </a:xfrm>
        </p:spPr>
        <p:txBody>
          <a:bodyPr anchor="t" anchorCtr="0"/>
          <a:p>
            <a:pPr defTabSz="914400">
              <a:buClrTx/>
              <a:buSzTx/>
              <a:buFontTx/>
            </a:pPr>
            <a:r>
              <a:rPr lang="zh-CN" altLang="zh-CN" sz="3200" kern="1200" baseline="0">
                <a:latin typeface="+mn-lt"/>
                <a:ea typeface="+mn-ea"/>
                <a:cs typeface="+mn-cs"/>
              </a:rPr>
              <a:t>网址：https://www.zcygov.cn/</a:t>
            </a:r>
            <a:endParaRPr lang="zh-CN" altLang="zh-CN" sz="3200" kern="1200" baseline="0">
              <a:latin typeface="+mn-lt"/>
              <a:ea typeface="+mn-ea"/>
              <a:cs typeface="+mn-cs"/>
            </a:endParaRPr>
          </a:p>
        </p:txBody>
      </p:sp>
      <p:pic>
        <p:nvPicPr>
          <p:cNvPr id="307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>
          <a:xfrm>
            <a:off x="457200" y="1493838"/>
            <a:ext cx="8229600" cy="1143000"/>
          </a:xfrm>
        </p:spPr>
        <p:txBody>
          <a:bodyPr anchor="ctr" anchorCtr="0"/>
          <a:p>
            <a:r>
              <a:rPr lang="zh-CN" altLang="en-US" sz="3200"/>
              <a:t>网上服务市场采购目录</a:t>
            </a:r>
            <a:endParaRPr lang="zh-CN" altLang="en-US" sz="3200"/>
          </a:p>
        </p:txBody>
      </p:sp>
      <p:pic>
        <p:nvPicPr>
          <p:cNvPr id="12290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200" y="2755900"/>
            <a:ext cx="8229600" cy="4079875"/>
          </a:xfrm>
        </p:spPr>
      </p:pic>
      <p:sp>
        <p:nvSpPr>
          <p:cNvPr id="6" name="矩形 5"/>
          <p:cNvSpPr/>
          <p:nvPr/>
        </p:nvSpPr>
        <p:spPr>
          <a:xfrm>
            <a:off x="3074988" y="5233988"/>
            <a:ext cx="3559175" cy="6016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1229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5775" y="3236913"/>
            <a:ext cx="8229600" cy="3587750"/>
          </a:xfrm>
        </p:spPr>
      </p:pic>
      <p:sp>
        <p:nvSpPr>
          <p:cNvPr id="5" name="矩形 4"/>
          <p:cNvSpPr/>
          <p:nvPr/>
        </p:nvSpPr>
        <p:spPr>
          <a:xfrm>
            <a:off x="6861175" y="4610100"/>
            <a:ext cx="1584325" cy="10795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" name="矩形 6"/>
          <p:cNvSpPr/>
          <p:nvPr/>
        </p:nvSpPr>
        <p:spPr>
          <a:xfrm>
            <a:off x="4062413" y="3490913"/>
            <a:ext cx="1076325" cy="37147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316" name="文本框 1"/>
          <p:cNvSpPr txBox="1"/>
          <p:nvPr/>
        </p:nvSpPr>
        <p:spPr>
          <a:xfrm>
            <a:off x="1049338" y="1625600"/>
            <a:ext cx="679926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点击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用户中心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或者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我的工作台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进入后台，开始制作采购计划。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7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1279525"/>
            <a:ext cx="8229600" cy="1143000"/>
          </a:xfrm>
        </p:spPr>
        <p:txBody>
          <a:bodyPr anchor="ctr" anchorCtr="0"/>
          <a:p>
            <a:r>
              <a:rPr lang="zh-CN" altLang="en-US" sz="3200"/>
              <a:t>开始填报采购计划</a:t>
            </a:r>
            <a:endParaRPr lang="zh-CN" altLang="en-US" sz="3200"/>
          </a:p>
        </p:txBody>
      </p:sp>
      <p:pic>
        <p:nvPicPr>
          <p:cNvPr id="14338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8775" y="2130425"/>
            <a:ext cx="8229600" cy="4043363"/>
          </a:xfrm>
        </p:spPr>
      </p:pic>
      <p:sp>
        <p:nvSpPr>
          <p:cNvPr id="5" name="矩形 4"/>
          <p:cNvSpPr/>
          <p:nvPr/>
        </p:nvSpPr>
        <p:spPr>
          <a:xfrm>
            <a:off x="5008563" y="2452688"/>
            <a:ext cx="1584325" cy="10795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340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4341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200" y="1968500"/>
            <a:ext cx="8229600" cy="3516313"/>
          </a:xfrm>
        </p:spPr>
      </p:pic>
      <p:sp>
        <p:nvSpPr>
          <p:cNvPr id="5" name="矩形 4"/>
          <p:cNvSpPr/>
          <p:nvPr/>
        </p:nvSpPr>
        <p:spPr>
          <a:xfrm>
            <a:off x="7613650" y="2208213"/>
            <a:ext cx="1073150" cy="4413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457200" y="3011488"/>
            <a:ext cx="1008063" cy="39211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5364" name="文本框 6"/>
          <p:cNvSpPr txBox="1"/>
          <p:nvPr/>
        </p:nvSpPr>
        <p:spPr>
          <a:xfrm>
            <a:off x="457200" y="4546600"/>
            <a:ext cx="8269288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先选择左侧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采购计划申请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进入申请页面，再选择右上角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申请采购计划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5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536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200" y="1730375"/>
            <a:ext cx="8229600" cy="3352800"/>
          </a:xfrm>
        </p:spPr>
      </p:pic>
      <p:sp>
        <p:nvSpPr>
          <p:cNvPr id="16386" name="文本框 6"/>
          <p:cNvSpPr txBox="1"/>
          <p:nvPr/>
        </p:nvSpPr>
        <p:spPr>
          <a:xfrm>
            <a:off x="417513" y="4365625"/>
            <a:ext cx="8269287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进入采购计划填制页面后，带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“*”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为必填项，根据各自采购内容进行填报。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638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3200"/>
              <a:t>注意事项</a:t>
            </a:r>
            <a:endParaRPr lang="zh-CN" altLang="en-US" sz="3200"/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323850" y="1295400"/>
            <a:ext cx="8595995" cy="4497705"/>
          </a:xfrm>
        </p:spPr>
        <p:txBody>
          <a:bodyPr anchor="t"/>
          <a:p>
            <a:pPr fontAlgn="base"/>
            <a:r>
              <a:rPr lang="en-US" altLang="zh-CN" sz="2000" strike="noStrike" noProof="1"/>
              <a:t>1.“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项目名称</a:t>
            </a:r>
            <a:r>
              <a:rPr lang="en-US" altLang="zh-CN" sz="2000" strike="noStrike" noProof="1"/>
              <a:t>”</a:t>
            </a:r>
            <a:r>
              <a:rPr lang="zh-CN" altLang="en-US" sz="2000" strike="noStrike" noProof="1"/>
              <a:t>填写</a:t>
            </a:r>
            <a:r>
              <a:rPr lang="en-US" altLang="zh-CN" sz="2000" strike="noStrike" noProof="1"/>
              <a:t>“</a:t>
            </a:r>
            <a:r>
              <a:rPr lang="zh-CN" altLang="en-US" sz="2000" strike="noStrike" noProof="1"/>
              <a:t>学院（部门）</a:t>
            </a:r>
            <a:r>
              <a:rPr lang="en-US" altLang="zh-CN" sz="2000" strike="noStrike" noProof="1"/>
              <a:t>+</a:t>
            </a:r>
            <a:r>
              <a:rPr lang="zh-CN" altLang="en-US" sz="2000" strike="noStrike" noProof="1"/>
              <a:t>采购内容</a:t>
            </a:r>
            <a:endParaRPr lang="zh-CN" altLang="en-US" sz="2000" strike="noStrike" noProof="1"/>
          </a:p>
          <a:p>
            <a:pPr fontAlgn="base"/>
            <a:r>
              <a:rPr lang="en-US" altLang="zh-CN" sz="2000" strike="noStrike" noProof="1"/>
              <a:t>2.“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项目编号</a:t>
            </a:r>
            <a:r>
              <a:rPr lang="en-US" altLang="zh-CN" sz="2000" strike="noStrike" noProof="1"/>
              <a:t>”</a:t>
            </a:r>
            <a:r>
              <a:rPr lang="zh-CN" altLang="en-US" sz="2000" strike="noStrike" noProof="1"/>
              <a:t>填写采购管理办公室授权的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采购编号（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Zg2021-xxx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）</a:t>
            </a:r>
            <a:endParaRPr lang="zh-CN" altLang="en-US" sz="2000" strike="noStrike" noProof="1"/>
          </a:p>
          <a:p>
            <a:pPr fontAlgn="base"/>
            <a:r>
              <a:rPr lang="en-US" altLang="zh-CN" sz="2000" strike="noStrike" noProof="1"/>
              <a:t>3.“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采购目录</a:t>
            </a:r>
            <a:r>
              <a:rPr lang="en-US" altLang="zh-CN" sz="2000" strike="noStrike" noProof="1"/>
              <a:t>”</a:t>
            </a:r>
            <a:r>
              <a:rPr lang="zh-CN" altLang="en-US" sz="2000" strike="noStrike" noProof="1"/>
              <a:t>必须与所买商品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采购目录</a:t>
            </a:r>
            <a:r>
              <a:rPr lang="zh-CN" altLang="en-US" sz="2000" strike="noStrike" noProof="1"/>
              <a:t>一致。</a:t>
            </a:r>
            <a:endParaRPr lang="zh-CN" altLang="en-US" sz="2000" strike="noStrike" noProof="1"/>
          </a:p>
          <a:p>
            <a:pPr fontAlgn="base"/>
            <a:r>
              <a:rPr lang="en-US" altLang="zh-CN" sz="2000" strike="noStrike" noProof="1"/>
              <a:t>4.“</a:t>
            </a:r>
            <a:r>
              <a:rPr lang="zh-CN" altLang="en-US" sz="2000" strike="noStrike" noProof="1"/>
              <a:t>数量</a:t>
            </a:r>
            <a:r>
              <a:rPr lang="en-US" altLang="zh-CN" sz="2000" strike="noStrike" noProof="1"/>
              <a:t>”</a:t>
            </a:r>
            <a:r>
              <a:rPr lang="zh-CN" altLang="en-US" sz="2000" strike="noStrike" noProof="1"/>
              <a:t>尽量选择</a:t>
            </a:r>
            <a:r>
              <a:rPr lang="en-US" altLang="zh-CN" sz="2000" strike="noStrike" noProof="1"/>
              <a:t>“</a:t>
            </a:r>
            <a:r>
              <a:rPr lang="zh-CN" altLang="en-US" sz="2000" strike="noStrike" noProof="1"/>
              <a:t>不限</a:t>
            </a:r>
            <a:r>
              <a:rPr lang="en-US" altLang="zh-CN" sz="2000" strike="noStrike" noProof="1"/>
              <a:t>”</a:t>
            </a:r>
            <a:r>
              <a:rPr lang="zh-CN" altLang="en-US" sz="2000" strike="noStrike" noProof="1"/>
              <a:t>，</a:t>
            </a:r>
            <a:r>
              <a:rPr lang="en-US" altLang="zh-CN" sz="2000" strike="noStrike" noProof="1"/>
              <a:t>“</a:t>
            </a:r>
            <a:r>
              <a:rPr lang="zh-CN" altLang="en-US" sz="2000" strike="noStrike" noProof="1"/>
              <a:t>单位</a:t>
            </a:r>
            <a:r>
              <a:rPr lang="en-US" altLang="zh-CN" sz="2000" strike="noStrike" noProof="1"/>
              <a:t>”</a:t>
            </a:r>
            <a:r>
              <a:rPr lang="zh-CN" altLang="en-US" sz="2000" strike="noStrike" noProof="1"/>
              <a:t>根据实际货物确定。</a:t>
            </a:r>
            <a:endParaRPr lang="zh-CN" altLang="en-US" sz="2000" strike="noStrike" noProof="1"/>
          </a:p>
          <a:p>
            <a:pPr fontAlgn="base"/>
            <a:r>
              <a:rPr lang="en-US" altLang="zh-CN" sz="2000" strike="noStrike" noProof="1"/>
              <a:t>5.</a:t>
            </a:r>
            <a:r>
              <a:rPr lang="zh-CN" altLang="en-US" sz="2000" strike="noStrike" noProof="1"/>
              <a:t>一个采购目录只能对应一个采购计划，若买相同采购目录的东西，可以做一个采购计划。</a:t>
            </a:r>
            <a:endParaRPr lang="zh-CN" altLang="en-US" sz="2000" strike="noStrike" noProof="1"/>
          </a:p>
          <a:p>
            <a:pPr fontAlgn="base"/>
            <a:r>
              <a:rPr lang="en-US" altLang="zh-CN" sz="2000" strike="noStrike" noProof="1"/>
              <a:t>6.“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参考单价</a:t>
            </a:r>
            <a:r>
              <a:rPr lang="en-US" altLang="zh-CN" sz="2000" strike="noStrike" noProof="1"/>
              <a:t>”</a:t>
            </a:r>
            <a:r>
              <a:rPr lang="zh-CN" altLang="en-US" sz="2000" strike="noStrike" noProof="1"/>
              <a:t>为所买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同类</a:t>
            </a:r>
            <a:r>
              <a:rPr lang="zh-CN" altLang="en-US" sz="2000" strike="noStrike" noProof="1"/>
              <a:t>货物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总价，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计划总额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”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填在</a:t>
            </a:r>
            <a:r>
              <a:rPr lang="en-US" altLang="zh-CN" sz="20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“</a:t>
            </a:r>
            <a:r>
              <a:rPr lang="zh-CN" altLang="en-US" sz="2000" b="1" strike="noStrike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其他（元）</a:t>
            </a:r>
            <a:r>
              <a:rPr lang="en-US" altLang="zh-CN" sz="2000" b="1" strike="noStrike" noProof="1"/>
              <a:t>”</a:t>
            </a:r>
            <a:r>
              <a:rPr lang="zh-CN" altLang="en-US" sz="2000" b="1" strike="noStrike" noProof="1"/>
              <a:t>或者</a:t>
            </a:r>
            <a:r>
              <a:rPr lang="en-US" altLang="zh-CN" sz="2000" b="1" strike="noStrike" noProof="1"/>
              <a:t>“</a:t>
            </a:r>
            <a:r>
              <a:rPr lang="zh-CN" altLang="en-US" sz="2000" b="1" strike="noStrike" noProof="1">
                <a:solidFill>
                  <a:srgbClr val="00B0F0"/>
                </a:solidFill>
              </a:rPr>
              <a:t>预算内金额</a:t>
            </a:r>
            <a:r>
              <a:rPr lang="en-US" altLang="zh-CN" sz="2000" b="1" strike="noStrike" noProof="1"/>
              <a:t>”</a:t>
            </a:r>
            <a:r>
              <a:rPr lang="zh-CN" altLang="en-US" sz="2000" b="1" strike="noStrike" noProof="1"/>
              <a:t>一栏。</a:t>
            </a:r>
            <a:endParaRPr lang="zh-CN" altLang="en-US" sz="2000" b="1" strike="noStrike" noProof="1"/>
          </a:p>
          <a:p>
            <a:pPr fontAlgn="base"/>
            <a:r>
              <a:rPr lang="en-US" altLang="zh-CN" sz="2000" b="1" strike="noStrike" noProof="1"/>
              <a:t>7.“</a:t>
            </a:r>
            <a:r>
              <a:rPr lang="zh-CN" altLang="en-US" sz="2000" b="1" strike="noStrike" noProof="1"/>
              <a:t>组织形式</a:t>
            </a:r>
            <a:r>
              <a:rPr lang="en-US" altLang="zh-CN" sz="2000" b="1" strike="noStrike" noProof="1"/>
              <a:t>”</a:t>
            </a:r>
            <a:r>
              <a:rPr lang="zh-CN" altLang="en-US" sz="2000" b="1" strike="noStrike" noProof="1"/>
              <a:t>，根据采购目录选择，若属于政府集中采购目录，必须选择</a:t>
            </a:r>
            <a:r>
              <a:rPr lang="en-US" altLang="zh-CN" sz="2000" b="1" strike="noStrike" noProof="1"/>
              <a:t>“</a:t>
            </a:r>
            <a:r>
              <a:rPr lang="zh-CN" altLang="en-US" sz="2000" b="1" strike="noStrike" noProof="1"/>
              <a:t>政府集中采购</a:t>
            </a:r>
            <a:r>
              <a:rPr lang="en-US" altLang="zh-CN" sz="2000" b="1" strike="noStrike" noProof="1"/>
              <a:t>”-</a:t>
            </a:r>
            <a:r>
              <a:rPr lang="zh-CN" altLang="en-US" sz="2000" b="1" strike="noStrike" noProof="1"/>
              <a:t>委托本级采购。不属于政府集中采购目录的，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选择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自行采购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”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。（政府集采目录见下一页，一一对应，确定组织形式）</a:t>
            </a:r>
            <a:endParaRPr lang="zh-CN" altLang="en-US" sz="2000" b="1" strike="noStrike" noProof="1">
              <a:solidFill>
                <a:srgbClr val="FF0000"/>
              </a:solidFill>
            </a:endParaRPr>
          </a:p>
          <a:p>
            <a:pPr fontAlgn="base"/>
            <a:r>
              <a:rPr lang="en-US" altLang="zh-CN" sz="2000" b="1" strike="noStrike" noProof="1"/>
              <a:t>8.</a:t>
            </a:r>
            <a:r>
              <a:rPr lang="zh-CN" altLang="en-US" sz="2000" b="1" strike="noStrike" noProof="1"/>
              <a:t>扩展信息栏选择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是</a:t>
            </a:r>
            <a:endParaRPr lang="zh-CN" altLang="en-US" sz="2000" b="1" strike="noStrike" noProof="1">
              <a:solidFill>
                <a:srgbClr val="FF0000"/>
              </a:solidFill>
            </a:endParaRPr>
          </a:p>
          <a:p>
            <a:pPr fontAlgn="base"/>
            <a:r>
              <a:rPr lang="en-US" altLang="zh-CN" sz="2000" b="1" strike="noStrike" noProof="1">
                <a:solidFill>
                  <a:schemeClr val="tx1"/>
                </a:solidFill>
              </a:rPr>
              <a:t>9.</a:t>
            </a:r>
            <a:r>
              <a:rPr lang="zh-CN" altLang="en-US" sz="2000" b="1" strike="noStrike" noProof="1">
                <a:solidFill>
                  <a:schemeClr val="tx1"/>
                </a:solidFill>
              </a:rPr>
              <a:t>是否面向中小企业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：根据所购商品确定，如戴尔电脑，戴尔公司不是中小企业，则选择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否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”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，理由选择最后一个。</a:t>
            </a:r>
            <a:r>
              <a:rPr lang="zh-CN" altLang="en-US" sz="2000" b="1" strike="noStrike" noProof="1">
                <a:solidFill>
                  <a:schemeClr val="tx1"/>
                </a:solidFill>
              </a:rPr>
              <a:t>后面的</a:t>
            </a:r>
            <a:r>
              <a:rPr lang="en-US" altLang="zh-CN" sz="2000" b="1" strike="noStrike" noProof="1">
                <a:solidFill>
                  <a:schemeClr val="tx1"/>
                </a:solidFill>
              </a:rPr>
              <a:t>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中小企业预留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”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及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是否适宜中小企业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”</a:t>
            </a:r>
            <a:r>
              <a:rPr lang="zh-CN" altLang="en-US" sz="2000" b="1" strike="noStrike" noProof="1">
                <a:solidFill>
                  <a:schemeClr val="tx1"/>
                </a:solidFill>
              </a:rPr>
              <a:t>根据前面选择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是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”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或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“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否</a:t>
            </a:r>
            <a:r>
              <a:rPr lang="en-US" altLang="zh-CN" sz="2000" b="1" strike="noStrike" noProof="1">
                <a:solidFill>
                  <a:srgbClr val="FF0000"/>
                </a:solidFill>
              </a:rPr>
              <a:t>”</a:t>
            </a:r>
            <a:r>
              <a:rPr lang="zh-CN" altLang="en-US" sz="2000" b="1" strike="noStrike" noProof="1">
                <a:solidFill>
                  <a:srgbClr val="FF0000"/>
                </a:solidFill>
              </a:rPr>
              <a:t>。</a:t>
            </a:r>
            <a:endParaRPr lang="zh-CN" altLang="en-US" sz="2000" b="1" strike="noStrike" noProof="1">
              <a:solidFill>
                <a:srgbClr val="FF0000"/>
              </a:solidFill>
            </a:endParaRPr>
          </a:p>
        </p:txBody>
      </p:sp>
      <p:pic>
        <p:nvPicPr>
          <p:cNvPr id="1741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67360" y="2126615"/>
            <a:ext cx="8229600" cy="1247140"/>
          </a:xfrm>
        </p:spPr>
        <p:txBody>
          <a:bodyPr anchor="ctr" anchorCtr="0"/>
          <a:p>
            <a:r>
              <a:rPr lang="en-US" altLang="zh-CN" sz="2000" b="1">
                <a:solidFill>
                  <a:srgbClr val="FF0000"/>
                </a:solidFill>
              </a:rPr>
              <a:t>2021</a:t>
            </a:r>
            <a:r>
              <a:rPr lang="zh-CN" altLang="en-US" sz="2000" b="1">
                <a:solidFill>
                  <a:srgbClr val="FF0000"/>
                </a:solidFill>
              </a:rPr>
              <a:t>年政府集中采购目录</a:t>
            </a:r>
            <a:br>
              <a:rPr lang="zh-CN" altLang="en-US" sz="2000" b="1">
                <a:solidFill>
                  <a:srgbClr val="FF0000"/>
                </a:solidFill>
              </a:rPr>
            </a:br>
            <a:br>
              <a:rPr lang="zh-CN" altLang="en-US" sz="2000" b="1">
                <a:solidFill>
                  <a:srgbClr val="FF0000"/>
                </a:solidFill>
              </a:rPr>
            </a:br>
            <a:r>
              <a:rPr lang="zh-CN" altLang="en-US" sz="2000" b="1">
                <a:solidFill>
                  <a:srgbClr val="FF0000"/>
                </a:solidFill>
              </a:rPr>
              <a:t>见附件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pic>
        <p:nvPicPr>
          <p:cNvPr id="18437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457200" y="1487488"/>
            <a:ext cx="8229600" cy="4525962"/>
          </a:xfrm>
        </p:spPr>
        <p:txBody>
          <a:bodyPr anchor="t" anchorCtr="0"/>
          <a:p>
            <a:r>
              <a:rPr lang="en-US" altLang="zh-CN" sz="2400"/>
              <a:t>8.</a:t>
            </a:r>
            <a:r>
              <a:rPr lang="zh-CN" altLang="en-US" sz="2400"/>
              <a:t>采购方式：</a:t>
            </a:r>
            <a:endParaRPr lang="zh-CN" altLang="en-US" sz="2400"/>
          </a:p>
          <a:p>
            <a:r>
              <a:rPr lang="zh-CN" altLang="en-US" sz="2400"/>
              <a:t>  电子卖场购物选择：电子卖场</a:t>
            </a:r>
            <a:endParaRPr lang="zh-CN" altLang="en-US" sz="2400"/>
          </a:p>
          <a:p>
            <a:r>
              <a:rPr lang="en-US" altLang="zh-CN" sz="2400"/>
              <a:t>  </a:t>
            </a:r>
            <a:r>
              <a:rPr lang="zh-CN" altLang="en-US" sz="2400"/>
              <a:t>网上服务市场选择：电子卖场</a:t>
            </a:r>
            <a:endParaRPr lang="en-US" altLang="zh-CN" sz="2400"/>
          </a:p>
          <a:p>
            <a:r>
              <a:rPr lang="en-US" altLang="zh-CN" sz="2400"/>
              <a:t>9.</a:t>
            </a:r>
            <a:r>
              <a:rPr lang="zh-CN" altLang="en-US" sz="2400" b="1">
                <a:solidFill>
                  <a:srgbClr val="FF0000"/>
                </a:solidFill>
              </a:rPr>
              <a:t>切记：</a:t>
            </a:r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备注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  <a:r>
              <a:rPr lang="zh-CN" altLang="en-US" sz="2400" b="1">
                <a:solidFill>
                  <a:srgbClr val="FF0000"/>
                </a:solidFill>
              </a:rPr>
              <a:t>里一定要写</a:t>
            </a:r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其他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  <a:r>
              <a:rPr lang="zh-CN" altLang="en-US" sz="2400" b="1">
                <a:solidFill>
                  <a:srgbClr val="FF0000"/>
                </a:solidFill>
              </a:rPr>
              <a:t>。支付方式选择</a:t>
            </a:r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授权支付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  <a:r>
              <a:rPr lang="zh-CN" altLang="en-US" sz="2400" b="1">
                <a:solidFill>
                  <a:srgbClr val="FF0000"/>
                </a:solidFill>
              </a:rPr>
              <a:t>或者</a:t>
            </a:r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其他支付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  <a:r>
              <a:rPr lang="zh-CN" altLang="en-US" sz="2400" b="1">
                <a:solidFill>
                  <a:srgbClr val="FF0000"/>
                </a:solidFill>
              </a:rPr>
              <a:t>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263" y="4716463"/>
            <a:ext cx="7742237" cy="203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032000" y="5981700"/>
            <a:ext cx="1073150" cy="4413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5556250" y="4937125"/>
            <a:ext cx="2514600" cy="5778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19462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内容占位符 2"/>
          <p:cNvSpPr>
            <a:spLocks noGrp="1"/>
          </p:cNvSpPr>
          <p:nvPr>
            <p:ph idx="1"/>
          </p:nvPr>
        </p:nvSpPr>
        <p:spPr>
          <a:xfrm>
            <a:off x="457200" y="2605088"/>
            <a:ext cx="8229600" cy="2951163"/>
          </a:xfrm>
        </p:spPr>
        <p:txBody>
          <a:bodyPr anchor="t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10.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上传附件。（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必须将买的东西制作电子文本上传，包含商品详情</a:t>
            </a:r>
            <a:r>
              <a:rPr kumimoji="0" lang="en-US" altLang="zh-CN" sz="2400" b="0" i="0" u="none" strike="noStrike" kern="120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-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政采云截图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rgbClr val="FF0000"/>
                </a:solidFill>
                <a:latin typeface="+mn-lt"/>
                <a:ea typeface="+mn-ea"/>
                <a:cs typeface="+mn-cs"/>
              </a:rPr>
              <a:t>。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</a:t>
            </a:r>
            <a:endParaRPr kumimoji="0" lang="zh-CN" altLang="en-US" sz="24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11.“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采购内容</a:t>
            </a: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根据实际需求填写。</a:t>
            </a:r>
            <a:endParaRPr kumimoji="0" lang="zh-CN" altLang="en-US" sz="24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12.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提交采购计划，审核人选</a:t>
            </a: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徐亚娟</a:t>
            </a:r>
            <a:r>
              <a:rPr kumimoji="0" lang="en-US" altLang="zh-CN" sz="2400" b="0" i="0" u="none" strike="noStrike" kern="120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endParaRPr kumimoji="0" lang="en-US" altLang="zh-CN" sz="24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kern="120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0482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48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457200" y="608013"/>
            <a:ext cx="8229600" cy="1143000"/>
          </a:xfrm>
        </p:spPr>
        <p:txBody>
          <a:bodyPr anchor="ctr" anchorCtr="0"/>
          <a:p>
            <a:r>
              <a:rPr lang="zh-CN" altLang="en-US" sz="3200"/>
              <a:t>查看及查找采购计划</a:t>
            </a:r>
            <a:endParaRPr lang="zh-CN" altLang="en-US" sz="3200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457200" y="1920875"/>
            <a:ext cx="8229600" cy="4205288"/>
          </a:xfrm>
        </p:spPr>
        <p:txBody>
          <a:bodyPr anchor="t" anchorCtr="0"/>
          <a:p>
            <a:r>
              <a:rPr lang="en-US" altLang="zh-CN" sz="2400"/>
              <a:t>1.</a:t>
            </a:r>
            <a:r>
              <a:rPr lang="zh-CN" altLang="en-US" sz="2400"/>
              <a:t>查看采购计划审批进程：</a:t>
            </a:r>
            <a:endParaRPr lang="zh-CN" altLang="en-US" sz="2400"/>
          </a:p>
          <a:p>
            <a:r>
              <a:rPr lang="zh-CN" altLang="en-US" sz="2400"/>
              <a:t>采购计划</a:t>
            </a:r>
            <a:r>
              <a:rPr lang="en-US" altLang="zh-CN" sz="2400"/>
              <a:t>-</a:t>
            </a:r>
            <a:r>
              <a:rPr lang="zh-CN" altLang="en-US" sz="2400"/>
              <a:t>采购计划申请</a:t>
            </a:r>
            <a:r>
              <a:rPr lang="en-US" altLang="zh-CN" sz="2400"/>
              <a:t>-</a:t>
            </a:r>
            <a:r>
              <a:rPr lang="zh-CN" altLang="en-US" sz="2400"/>
              <a:t>全部，找到自己的采购计划后点击</a:t>
            </a:r>
            <a:r>
              <a:rPr lang="en-US" altLang="zh-CN" sz="2400"/>
              <a:t>“</a:t>
            </a:r>
            <a:r>
              <a:rPr lang="zh-CN" altLang="en-US" sz="2400"/>
              <a:t>查看</a:t>
            </a:r>
            <a:r>
              <a:rPr lang="en-US" altLang="zh-CN" sz="2400"/>
              <a:t>”</a:t>
            </a:r>
            <a:endParaRPr lang="en-US" altLang="zh-CN" sz="2400"/>
          </a:p>
        </p:txBody>
      </p:sp>
      <p:pic>
        <p:nvPicPr>
          <p:cNvPr id="2150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3389313"/>
            <a:ext cx="7886700" cy="3433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609725" y="3727450"/>
            <a:ext cx="6711950" cy="119538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215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endParaRPr lang="zh-CN" altLang="en-US"/>
          </a:p>
          <a:p>
            <a:r>
              <a:rPr lang="zh-CN" altLang="en-US"/>
              <a:t>目前授权二级学院的采购路径有两个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）政采云</a:t>
            </a:r>
            <a:r>
              <a:rPr lang="en-US" altLang="zh-CN"/>
              <a:t>-</a:t>
            </a:r>
            <a:r>
              <a:rPr lang="zh-CN" altLang="en-US"/>
              <a:t>电子卖场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）政采云</a:t>
            </a:r>
            <a:r>
              <a:rPr lang="en-US" altLang="zh-CN"/>
              <a:t>-</a:t>
            </a:r>
            <a:r>
              <a:rPr lang="zh-CN" altLang="en-US"/>
              <a:t>网上服务市场</a:t>
            </a:r>
            <a:endParaRPr lang="zh-CN" altLang="en-US"/>
          </a:p>
        </p:txBody>
      </p:sp>
      <p:pic>
        <p:nvPicPr>
          <p:cNvPr id="409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内容占位符 2"/>
          <p:cNvSpPr>
            <a:spLocks noGrp="1"/>
          </p:cNvSpPr>
          <p:nvPr>
            <p:ph idx="1"/>
          </p:nvPr>
        </p:nvSpPr>
        <p:spPr>
          <a:xfrm>
            <a:off x="542925" y="1938338"/>
            <a:ext cx="8229600" cy="4525962"/>
          </a:xfrm>
        </p:spPr>
        <p:txBody>
          <a:bodyPr anchor="t" anchorCtr="0"/>
          <a:p>
            <a:r>
              <a:rPr lang="en-US" altLang="zh-CN" sz="2400"/>
              <a:t>2.</a:t>
            </a:r>
            <a:r>
              <a:rPr lang="zh-CN" altLang="en-US" sz="2400"/>
              <a:t>查找已审核好可使用的采购计划：</a:t>
            </a:r>
            <a:endParaRPr lang="zh-CN" altLang="en-US" sz="2400"/>
          </a:p>
          <a:p>
            <a:r>
              <a:rPr lang="en-US" altLang="zh-CN" sz="2400"/>
              <a:t>“</a:t>
            </a:r>
            <a:r>
              <a:rPr lang="zh-CN" altLang="en-US" sz="2400"/>
              <a:t>采购计划</a:t>
            </a:r>
            <a:r>
              <a:rPr lang="en-US" altLang="zh-CN" sz="2400"/>
              <a:t>-</a:t>
            </a:r>
            <a:r>
              <a:rPr lang="zh-CN" altLang="en-US" sz="2400"/>
              <a:t>采购计划列表</a:t>
            </a:r>
            <a:r>
              <a:rPr lang="en-US" altLang="zh-CN" sz="2400"/>
              <a:t>-</a:t>
            </a:r>
            <a:r>
              <a:rPr lang="zh-CN" altLang="en-US" sz="2400"/>
              <a:t>我的</a:t>
            </a:r>
            <a:r>
              <a:rPr lang="en-US" altLang="zh-CN" sz="2400"/>
              <a:t>”</a:t>
            </a:r>
            <a:endParaRPr lang="en-US" altLang="zh-CN" sz="2400"/>
          </a:p>
          <a:p>
            <a:endParaRPr lang="en-US" altLang="zh-CN" sz="2400"/>
          </a:p>
        </p:txBody>
      </p:sp>
      <p:pic>
        <p:nvPicPr>
          <p:cNvPr id="2253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3513138"/>
            <a:ext cx="8401050" cy="156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455613" y="3887788"/>
            <a:ext cx="2041525" cy="87153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400" strike="noStrike" noProof="1"/>
          </a:p>
        </p:txBody>
      </p:sp>
      <p:sp>
        <p:nvSpPr>
          <p:cNvPr id="22532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253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307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zh-CN" sz="4400" kern="1200" baseline="0">
                <a:latin typeface="+mj-lt"/>
                <a:ea typeface="+mj-ea"/>
                <a:cs typeface="+mj-cs"/>
              </a:rPr>
              <a:t>政采云</a:t>
            </a:r>
            <a:r>
              <a:rPr lang="en-US" altLang="zh-CN" sz="4400" kern="1200" baseline="0">
                <a:latin typeface="+mj-lt"/>
                <a:ea typeface="+mj-ea"/>
                <a:cs typeface="+mj-cs"/>
              </a:rPr>
              <a:t>“</a:t>
            </a:r>
            <a:r>
              <a:rPr lang="zh-CN" altLang="en-US" sz="4400" kern="1200" baseline="0">
                <a:latin typeface="+mj-lt"/>
                <a:ea typeface="+mj-ea"/>
                <a:cs typeface="+mj-cs"/>
              </a:rPr>
              <a:t>下单</a:t>
            </a:r>
            <a:r>
              <a:rPr lang="en-US" altLang="zh-CN" sz="4400" kern="1200" baseline="0">
                <a:latin typeface="+mj-lt"/>
                <a:ea typeface="+mj-ea"/>
                <a:cs typeface="+mj-cs"/>
              </a:rPr>
              <a:t>”</a:t>
            </a:r>
            <a:r>
              <a:rPr lang="zh-CN" altLang="en-US" sz="4400" kern="1200" baseline="0">
                <a:latin typeface="+mj-lt"/>
                <a:ea typeface="+mj-ea"/>
                <a:cs typeface="+mj-cs"/>
              </a:rPr>
              <a:t>操作</a:t>
            </a:r>
            <a:r>
              <a:rPr lang="zh-CN" altLang="zh-CN" sz="4400" kern="1200" baseline="0">
                <a:latin typeface="+mj-lt"/>
                <a:ea typeface="+mj-ea"/>
                <a:cs typeface="+mj-cs"/>
              </a:rPr>
              <a:t>指南</a:t>
            </a:r>
            <a:endParaRPr lang="zh-CN" altLang="zh-CN" sz="4400" kern="1200" baseline="0">
              <a:latin typeface="+mj-lt"/>
              <a:ea typeface="+mj-ea"/>
              <a:cs typeface="+mj-cs"/>
            </a:endParaRPr>
          </a:p>
        </p:txBody>
      </p:sp>
      <p:sp>
        <p:nvSpPr>
          <p:cNvPr id="23554" name="副标题 307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876300"/>
          </a:xfrm>
        </p:spPr>
        <p:txBody>
          <a:bodyPr anchor="t" anchorCtr="0"/>
          <a:p>
            <a:pPr defTabSz="914400">
              <a:buClrTx/>
              <a:buSzTx/>
              <a:buFontTx/>
            </a:pPr>
            <a:r>
              <a:rPr lang="zh-CN" altLang="zh-CN" sz="3200" kern="1200" baseline="0">
                <a:latin typeface="+mn-lt"/>
                <a:ea typeface="+mn-ea"/>
                <a:cs typeface="+mn-cs"/>
              </a:rPr>
              <a:t>网址：https://www.zcygov.cn/</a:t>
            </a:r>
            <a:endParaRPr lang="zh-CN" altLang="zh-CN" sz="3200" kern="1200" baseline="0">
              <a:latin typeface="+mn-lt"/>
              <a:ea typeface="+mn-ea"/>
              <a:cs typeface="+mn-cs"/>
            </a:endParaRPr>
          </a:p>
        </p:txBody>
      </p:sp>
      <p:sp>
        <p:nvSpPr>
          <p:cNvPr id="23555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355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457200" y="1238250"/>
            <a:ext cx="8229600" cy="1143000"/>
          </a:xfrm>
        </p:spPr>
        <p:txBody>
          <a:bodyPr anchor="ctr" anchorCtr="0"/>
          <a:p>
            <a:r>
              <a:rPr lang="zh-CN" altLang="en-US" sz="3200"/>
              <a:t>网上服务市场下单</a:t>
            </a:r>
            <a:endParaRPr lang="zh-CN" altLang="en-US" sz="3200"/>
          </a:p>
        </p:txBody>
      </p:sp>
      <p:pic>
        <p:nvPicPr>
          <p:cNvPr id="24578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19425" y="2332038"/>
            <a:ext cx="5743575" cy="3979862"/>
          </a:xfrm>
        </p:spPr>
      </p:pic>
      <p:sp>
        <p:nvSpPr>
          <p:cNvPr id="6" name="矩形 5"/>
          <p:cNvSpPr/>
          <p:nvPr/>
        </p:nvSpPr>
        <p:spPr>
          <a:xfrm>
            <a:off x="7092950" y="3992563"/>
            <a:ext cx="1441450" cy="10715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4580" name="文本框 1"/>
          <p:cNvSpPr txBox="1"/>
          <p:nvPr/>
        </p:nvSpPr>
        <p:spPr>
          <a:xfrm>
            <a:off x="263525" y="2711450"/>
            <a:ext cx="2586038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从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我的工作台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进入网上服务市场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1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4582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346075" y="1682750"/>
            <a:ext cx="8229600" cy="1143000"/>
          </a:xfrm>
        </p:spPr>
        <p:txBody>
          <a:bodyPr anchor="ctr" anchorCtr="0"/>
          <a:p>
            <a:pPr algn="l"/>
            <a:r>
              <a:rPr lang="en-US" altLang="zh-CN" sz="2400">
                <a:latin typeface="宋体" panose="02010600030101010101" pitchFamily="2" charset="-122"/>
              </a:rPr>
              <a:t>2.</a:t>
            </a:r>
            <a:r>
              <a:rPr lang="zh-CN" altLang="en-US" sz="2400">
                <a:latin typeface="宋体" panose="02010600030101010101" pitchFamily="2" charset="-122"/>
              </a:rPr>
              <a:t>在采购计划栏，找到自己的采购计划，并创建联系单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pic>
        <p:nvPicPr>
          <p:cNvPr id="25602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163" y="2814638"/>
            <a:ext cx="9085262" cy="3532187"/>
          </a:xfrm>
        </p:spPr>
      </p:pic>
      <p:sp>
        <p:nvSpPr>
          <p:cNvPr id="6" name="矩形 5"/>
          <p:cNvSpPr/>
          <p:nvPr/>
        </p:nvSpPr>
        <p:spPr>
          <a:xfrm>
            <a:off x="7102475" y="3968750"/>
            <a:ext cx="2041525" cy="4603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矩形 4"/>
          <p:cNvSpPr/>
          <p:nvPr/>
        </p:nvSpPr>
        <p:spPr>
          <a:xfrm>
            <a:off x="30163" y="3275013"/>
            <a:ext cx="1076325" cy="57308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5605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560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1"/>
          <p:cNvSpPr>
            <a:spLocks noGrp="1"/>
          </p:cNvSpPr>
          <p:nvPr>
            <p:ph type="title"/>
          </p:nvPr>
        </p:nvSpPr>
        <p:spPr>
          <a:xfrm>
            <a:off x="457200" y="1417638"/>
            <a:ext cx="1827213" cy="4992687"/>
          </a:xfrm>
        </p:spPr>
        <p:txBody>
          <a:bodyPr anchor="ctr" anchorCtr="0"/>
          <a:p>
            <a:pPr algn="l"/>
            <a:r>
              <a:rPr lang="en-US" altLang="zh-CN" sz="2400"/>
              <a:t>3.</a:t>
            </a:r>
            <a:r>
              <a:rPr lang="zh-CN" altLang="en-US" sz="2400"/>
              <a:t>业务类型根据自己申请的采购计划选择，预算金额根据使用量自行填写，但不可超过申报预算金额</a:t>
            </a:r>
            <a:endParaRPr lang="zh-CN" altLang="en-US" sz="2400"/>
          </a:p>
        </p:txBody>
      </p:sp>
      <p:pic>
        <p:nvPicPr>
          <p:cNvPr id="26626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63825" y="1892300"/>
            <a:ext cx="6240463" cy="3800475"/>
          </a:xfrm>
        </p:spPr>
      </p:pic>
      <p:sp>
        <p:nvSpPr>
          <p:cNvPr id="26627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662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内容占位符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388" y="4695825"/>
            <a:ext cx="6804025" cy="1487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标题 1"/>
          <p:cNvSpPr>
            <a:spLocks noGrp="1"/>
          </p:cNvSpPr>
          <p:nvPr>
            <p:ph type="title"/>
          </p:nvPr>
        </p:nvSpPr>
        <p:spPr>
          <a:xfrm>
            <a:off x="557213" y="1063625"/>
            <a:ext cx="1776412" cy="4548188"/>
          </a:xfrm>
        </p:spPr>
        <p:txBody>
          <a:bodyPr anchor="ctr" anchorCtr="0"/>
          <a:p>
            <a:pPr algn="l"/>
            <a:r>
              <a:rPr lang="en-US" altLang="zh-CN" sz="2400"/>
              <a:t>4.※</a:t>
            </a:r>
            <a:r>
              <a:rPr lang="zh-CN" altLang="en-US" sz="2400"/>
              <a:t>号为必填必选项，选择供应商，填写需求信息，并提交。</a:t>
            </a:r>
            <a:endParaRPr lang="zh-CN" altLang="en-US" sz="2400"/>
          </a:p>
        </p:txBody>
      </p:sp>
      <p:pic>
        <p:nvPicPr>
          <p:cNvPr id="27651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3625" y="1395413"/>
            <a:ext cx="6810375" cy="3205162"/>
          </a:xfrm>
        </p:spPr>
      </p:pic>
      <p:sp>
        <p:nvSpPr>
          <p:cNvPr id="27652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10013" y="3384550"/>
            <a:ext cx="1076325" cy="5715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5199063" y="5472113"/>
            <a:ext cx="1076325" cy="5715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27655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7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sz="3200"/>
              <a:t>网上超市下单</a:t>
            </a:r>
            <a:endParaRPr lang="zh-CN" altLang="en-US" sz="3200"/>
          </a:p>
        </p:txBody>
      </p:sp>
      <p:pic>
        <p:nvPicPr>
          <p:cNvPr id="2867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663" y="1250950"/>
            <a:ext cx="3373437" cy="213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551488" y="2260600"/>
            <a:ext cx="987425" cy="43973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2867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0" y="1276350"/>
            <a:ext cx="3940175" cy="208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950" y="3730625"/>
            <a:ext cx="3886200" cy="219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663" y="3730625"/>
            <a:ext cx="3375025" cy="219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025775" y="2989263"/>
            <a:ext cx="588963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0" name="矩形 9"/>
          <p:cNvSpPr/>
          <p:nvPr/>
        </p:nvSpPr>
        <p:spPr>
          <a:xfrm>
            <a:off x="5449888" y="2260600"/>
            <a:ext cx="108902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1" name="矩形 10"/>
          <p:cNvSpPr/>
          <p:nvPr/>
        </p:nvSpPr>
        <p:spPr>
          <a:xfrm>
            <a:off x="7404100" y="4937125"/>
            <a:ext cx="587375" cy="3714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矩形 11"/>
          <p:cNvSpPr/>
          <p:nvPr/>
        </p:nvSpPr>
        <p:spPr>
          <a:xfrm>
            <a:off x="1909763" y="5468938"/>
            <a:ext cx="588963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矩形 12"/>
          <p:cNvSpPr/>
          <p:nvPr/>
        </p:nvSpPr>
        <p:spPr>
          <a:xfrm>
            <a:off x="2654300" y="4092575"/>
            <a:ext cx="103187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4" name="右箭头 13"/>
          <p:cNvSpPr/>
          <p:nvPr/>
        </p:nvSpPr>
        <p:spPr>
          <a:xfrm>
            <a:off x="3841750" y="2278063"/>
            <a:ext cx="630238" cy="238125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5" name="下箭头 14"/>
          <p:cNvSpPr/>
          <p:nvPr/>
        </p:nvSpPr>
        <p:spPr>
          <a:xfrm>
            <a:off x="5868988" y="3286125"/>
            <a:ext cx="215900" cy="57626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6" name="左箭头 15"/>
          <p:cNvSpPr/>
          <p:nvPr/>
        </p:nvSpPr>
        <p:spPr>
          <a:xfrm>
            <a:off x="3770313" y="4654550"/>
            <a:ext cx="730250" cy="215900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28687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575" y="6067425"/>
            <a:ext cx="2371725" cy="790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下箭头 18"/>
          <p:cNvSpPr/>
          <p:nvPr/>
        </p:nvSpPr>
        <p:spPr>
          <a:xfrm>
            <a:off x="2192338" y="5781675"/>
            <a:ext cx="215900" cy="57626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28689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3"/>
          <p:cNvSpPr txBox="1"/>
          <p:nvPr/>
        </p:nvSpPr>
        <p:spPr>
          <a:xfrm>
            <a:off x="1093788" y="2495550"/>
            <a:ext cx="70786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9600">
                <a:latin typeface="Arial" panose="020B0604020202020204" pitchFamily="34" charset="0"/>
                <a:ea typeface="宋体" panose="02010600030101010101" pitchFamily="2" charset="-122"/>
              </a:rPr>
              <a:t>结算</a:t>
            </a:r>
            <a:endParaRPr lang="zh-CN" altLang="en-US" sz="9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9699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072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4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内容占位符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22338" y="1389063"/>
            <a:ext cx="6988175" cy="4525962"/>
          </a:xfrm>
        </p:spPr>
      </p:pic>
      <p:sp>
        <p:nvSpPr>
          <p:cNvPr id="13" name="矩形 12"/>
          <p:cNvSpPr/>
          <p:nvPr/>
        </p:nvSpPr>
        <p:spPr>
          <a:xfrm>
            <a:off x="2143125" y="1389063"/>
            <a:ext cx="103187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5" name="矩形 4"/>
          <p:cNvSpPr/>
          <p:nvPr/>
        </p:nvSpPr>
        <p:spPr>
          <a:xfrm>
            <a:off x="812800" y="4470400"/>
            <a:ext cx="103187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174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150" y="1511300"/>
            <a:ext cx="7759700" cy="3341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7419975" y="1695450"/>
            <a:ext cx="103187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1751" name="文本框 5"/>
          <p:cNvSpPr txBox="1"/>
          <p:nvPr/>
        </p:nvSpPr>
        <p:spPr>
          <a:xfrm>
            <a:off x="565150" y="5095875"/>
            <a:ext cx="819467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上传发票，提交审核。完成结算。</a:t>
            </a:r>
            <a:endParaRPr lang="zh-CN" altLang="zh-CN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最后纸质发票按照计财处报销程序予以报销。</a:t>
            </a:r>
            <a:endParaRPr lang="zh-CN" altLang="zh-CN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08850" y="3775075"/>
            <a:ext cx="103187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5175" y="2279015"/>
            <a:ext cx="7921625" cy="3626485"/>
          </a:xfrm>
          <a:prstGeom prst="rect">
            <a:avLst/>
          </a:prstGeom>
        </p:spPr>
      </p:pic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xfrm>
            <a:off x="457200" y="1352550"/>
            <a:ext cx="8229600" cy="1143000"/>
          </a:xfrm>
        </p:spPr>
        <p:txBody>
          <a:bodyPr anchor="ctr" anchorCtr="0"/>
          <a:p>
            <a:r>
              <a:rPr lang="zh-CN" altLang="en-US" sz="3200"/>
              <a:t>网站首页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7236460" y="3717290"/>
            <a:ext cx="1211580" cy="70294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2484120" y="2637155"/>
            <a:ext cx="1202690" cy="30670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2" name="矩形 1"/>
          <p:cNvSpPr/>
          <p:nvPr/>
        </p:nvSpPr>
        <p:spPr>
          <a:xfrm>
            <a:off x="1331278" y="2277110"/>
            <a:ext cx="1063625" cy="3492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512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7640" y="2493010"/>
            <a:ext cx="5997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/>
              <a:t>网上服务市场撤单操作</a:t>
            </a:r>
            <a:endParaRPr lang="zh-CN" altLang="en-US" sz="36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595" y="1412875"/>
            <a:ext cx="2181225" cy="366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3350" y="3429000"/>
            <a:ext cx="103187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" name="文本框 7"/>
          <p:cNvSpPr txBox="1"/>
          <p:nvPr/>
        </p:nvSpPr>
        <p:spPr>
          <a:xfrm>
            <a:off x="4067810" y="1196975"/>
            <a:ext cx="437007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>
                <a:solidFill>
                  <a:srgbClr val="FF0000"/>
                </a:solidFill>
              </a:rPr>
              <a:t>1.</a:t>
            </a:r>
            <a:r>
              <a:rPr lang="zh-CN" altLang="en-US" sz="2400">
                <a:solidFill>
                  <a:srgbClr val="FF0000"/>
                </a:solidFill>
              </a:rPr>
              <a:t>在网上服务市场模块下找到合同</a:t>
            </a:r>
            <a:r>
              <a:rPr lang="en-US" altLang="zh-CN" sz="2400">
                <a:solidFill>
                  <a:srgbClr val="FF0000"/>
                </a:solidFill>
              </a:rPr>
              <a:t>-</a:t>
            </a:r>
            <a:r>
              <a:rPr lang="zh-CN" altLang="en-US" sz="2400">
                <a:solidFill>
                  <a:srgbClr val="FF0000"/>
                </a:solidFill>
              </a:rPr>
              <a:t>全部</a:t>
            </a:r>
            <a:r>
              <a:rPr lang="en-US" altLang="zh-CN" sz="2400">
                <a:solidFill>
                  <a:srgbClr val="FF0000"/>
                </a:solidFill>
              </a:rPr>
              <a:t>-</a:t>
            </a:r>
            <a:r>
              <a:rPr lang="zh-CN" altLang="en-US" sz="2400">
                <a:solidFill>
                  <a:srgbClr val="FF0000"/>
                </a:solidFill>
              </a:rPr>
              <a:t>找到要撤单单子</a:t>
            </a:r>
            <a:r>
              <a:rPr lang="en-US" altLang="zh-CN" sz="2400">
                <a:solidFill>
                  <a:srgbClr val="FF0000"/>
                </a:solidFill>
              </a:rPr>
              <a:t>-</a:t>
            </a:r>
            <a:r>
              <a:rPr lang="zh-CN" altLang="en-US" sz="2400">
                <a:solidFill>
                  <a:srgbClr val="FF0000"/>
                </a:solidFill>
              </a:rPr>
              <a:t>更多</a:t>
            </a:r>
            <a:r>
              <a:rPr lang="en-US" altLang="zh-CN" sz="2400">
                <a:solidFill>
                  <a:srgbClr val="FF0000"/>
                </a:solidFill>
              </a:rPr>
              <a:t>-</a:t>
            </a:r>
            <a:r>
              <a:rPr lang="zh-CN" altLang="en-US" sz="2400">
                <a:solidFill>
                  <a:srgbClr val="FF0000"/>
                </a:solidFill>
              </a:rPr>
              <a:t>撤销备案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</a:rPr>
              <a:t>2.</a:t>
            </a:r>
            <a:r>
              <a:rPr lang="zh-CN" altLang="en-US" sz="2400">
                <a:solidFill>
                  <a:srgbClr val="FF0000"/>
                </a:solidFill>
              </a:rPr>
              <a:t>撤销备案点击完成后再点击一次</a:t>
            </a:r>
            <a:r>
              <a:rPr lang="en-US" altLang="zh-CN" sz="2400">
                <a:solidFill>
                  <a:srgbClr val="FF0000"/>
                </a:solidFill>
              </a:rPr>
              <a:t>“</a:t>
            </a:r>
            <a:r>
              <a:rPr lang="zh-CN" altLang="en-US" sz="2400">
                <a:solidFill>
                  <a:srgbClr val="FF0000"/>
                </a:solidFill>
              </a:rPr>
              <a:t>取消合同</a:t>
            </a:r>
            <a:r>
              <a:rPr lang="en-US" altLang="zh-CN" sz="2400">
                <a:solidFill>
                  <a:srgbClr val="FF0000"/>
                </a:solidFill>
              </a:rPr>
              <a:t>”</a:t>
            </a:r>
            <a:r>
              <a:rPr lang="zh-CN" altLang="en-US" sz="2400">
                <a:solidFill>
                  <a:srgbClr val="FF0000"/>
                </a:solidFill>
              </a:rPr>
              <a:t>（相同的位置）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</a:rPr>
              <a:t>3.</a:t>
            </a:r>
            <a:r>
              <a:rPr lang="zh-CN" altLang="en-US" sz="2400">
                <a:solidFill>
                  <a:srgbClr val="FF0000"/>
                </a:solidFill>
              </a:rPr>
              <a:t>提交徐亚娟。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</a:rPr>
              <a:t>4.</a:t>
            </a:r>
            <a:r>
              <a:rPr lang="zh-CN" altLang="en-US" sz="2400">
                <a:solidFill>
                  <a:srgbClr val="FF0000"/>
                </a:solidFill>
              </a:rPr>
              <a:t>徐亚娟审核后单子直接到供应商，其点击完成后，联系单撤销完成，采购计划释放，可重新使用。</a:t>
            </a:r>
            <a:endParaRPr lang="zh-CN" altLang="en-US" sz="2400">
              <a:solidFill>
                <a:srgbClr val="FF0000"/>
              </a:solidFill>
            </a:endParaRPr>
          </a:p>
          <a:p>
            <a:pPr algn="l"/>
            <a:r>
              <a:rPr lang="en-US" altLang="zh-CN" sz="2400">
                <a:solidFill>
                  <a:srgbClr val="FF0000"/>
                </a:solidFill>
              </a:rPr>
              <a:t>5.</a:t>
            </a:r>
            <a:r>
              <a:rPr lang="zh-CN" altLang="en-US" sz="2400">
                <a:solidFill>
                  <a:srgbClr val="FF0000"/>
                </a:solidFill>
              </a:rPr>
              <a:t>会议合同备案后无法撤销，未备案前可撤销。操作在会议模块合同管理中。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403350" y="3429000"/>
            <a:ext cx="103187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31746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15" y="1484630"/>
            <a:ext cx="8601075" cy="40963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63395" y="2132965"/>
            <a:ext cx="103187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" name="矩形 7"/>
          <p:cNvSpPr/>
          <p:nvPr/>
        </p:nvSpPr>
        <p:spPr>
          <a:xfrm>
            <a:off x="7811770" y="4869180"/>
            <a:ext cx="1031875" cy="373063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pPr algn="ctr"/>
            <a:endParaRPr lang="zh-CN" altLang="en-US"/>
          </a:p>
          <a:p>
            <a:pPr algn="ctr"/>
            <a:endParaRPr lang="zh-CN" altLang="en-US"/>
          </a:p>
          <a:p>
            <a:pPr algn="ctr"/>
            <a:r>
              <a:rPr lang="zh-CN" altLang="en-US" sz="8000"/>
              <a:t>谢谢</a:t>
            </a:r>
            <a:endParaRPr lang="zh-CN" altLang="en-US" sz="8000"/>
          </a:p>
        </p:txBody>
      </p:sp>
      <p:sp>
        <p:nvSpPr>
          <p:cNvPr id="32770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2771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4890" y="1600200"/>
            <a:ext cx="4553585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94945"/>
            <a:ext cx="5810250" cy="646747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504825"/>
            <a:ext cx="5657850" cy="58483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285750"/>
            <a:ext cx="5524500" cy="62865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1238250"/>
            <a:ext cx="561975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zh-CN" altLang="en-US"/>
              <a:t>政采云</a:t>
            </a:r>
            <a:r>
              <a:rPr lang="en-US" altLang="zh-CN"/>
              <a:t>-</a:t>
            </a:r>
            <a:r>
              <a:rPr lang="zh-CN" altLang="en-US"/>
              <a:t>电子卖场和政采云</a:t>
            </a:r>
            <a:r>
              <a:rPr lang="en-US" altLang="zh-CN"/>
              <a:t>-</a:t>
            </a:r>
            <a:r>
              <a:rPr lang="zh-CN" altLang="en-US">
                <a:solidFill>
                  <a:srgbClr val="FF0000"/>
                </a:solidFill>
              </a:rPr>
              <a:t>网上服务市场</a:t>
            </a:r>
            <a:r>
              <a:rPr lang="zh-CN" altLang="en-US"/>
              <a:t>均在网站首页，是政采云平台的</a:t>
            </a:r>
            <a:r>
              <a:rPr lang="zh-CN" altLang="en-US">
                <a:solidFill>
                  <a:srgbClr val="FF0000"/>
                </a:solidFill>
              </a:rPr>
              <a:t>两个不同板块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在搜索供应商时应</a:t>
            </a:r>
            <a:r>
              <a:rPr lang="zh-CN" altLang="en-US">
                <a:solidFill>
                  <a:srgbClr val="FF0000"/>
                </a:solidFill>
              </a:rPr>
              <a:t>首先明确</a:t>
            </a:r>
            <a:r>
              <a:rPr lang="zh-CN" altLang="en-US"/>
              <a:t>，供应商为电子卖场供应商还是</a:t>
            </a:r>
            <a:r>
              <a:rPr lang="zh-CN" altLang="en-US">
                <a:solidFill>
                  <a:srgbClr val="FF0000"/>
                </a:solidFill>
              </a:rPr>
              <a:t>网上服务市场供应商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在网上服务市场搜索供应商时应进入</a:t>
            </a:r>
            <a:r>
              <a:rPr lang="zh-CN" altLang="en-US">
                <a:solidFill>
                  <a:srgbClr val="FF0000"/>
                </a:solidFill>
              </a:rPr>
              <a:t>相应项目的子模块</a:t>
            </a:r>
            <a:r>
              <a:rPr lang="zh-CN" altLang="en-US"/>
              <a:t>，进行搜索。</a:t>
            </a:r>
            <a:endParaRPr lang="zh-CN" altLang="en-US"/>
          </a:p>
        </p:txBody>
      </p:sp>
      <p:pic>
        <p:nvPicPr>
          <p:cNvPr id="614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7360" y="2564765"/>
            <a:ext cx="8229600" cy="2138680"/>
          </a:xfrm>
          <a:prstGeom prst="rect">
            <a:avLst/>
          </a:prstGeom>
        </p:spPr>
      </p:pic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457200" y="1279525"/>
            <a:ext cx="8229600" cy="1143000"/>
          </a:xfrm>
        </p:spPr>
        <p:txBody>
          <a:bodyPr anchor="ctr" anchorCtr="0"/>
          <a:p>
            <a:r>
              <a:rPr lang="zh-CN" altLang="en-US" sz="3200"/>
              <a:t>搜索</a:t>
            </a:r>
            <a:r>
              <a:rPr lang="en-US" altLang="zh-CN" sz="3200"/>
              <a:t>--</a:t>
            </a:r>
            <a:r>
              <a:rPr lang="zh-CN" altLang="en-US" sz="3200"/>
              <a:t>电子卖场供应商</a:t>
            </a:r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2195513" y="3500755"/>
            <a:ext cx="1063625" cy="3492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4716145" y="2780348"/>
            <a:ext cx="3503613" cy="64928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173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7174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457200" y="1422400"/>
            <a:ext cx="8229600" cy="1143000"/>
          </a:xfrm>
        </p:spPr>
        <p:txBody>
          <a:bodyPr anchor="ctr" anchorCtr="0"/>
          <a:p>
            <a:r>
              <a:rPr lang="zh-CN" altLang="en-US" sz="3200"/>
              <a:t>搜索</a:t>
            </a:r>
            <a:r>
              <a:rPr lang="en-US" altLang="zh-CN" sz="3200"/>
              <a:t>--</a:t>
            </a:r>
            <a:r>
              <a:rPr lang="zh-CN" altLang="en-US" sz="3200"/>
              <a:t>网上服务市场供应商</a:t>
            </a:r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3540125" y="3151188"/>
            <a:ext cx="1062038" cy="3492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" name="下箭头 7"/>
          <p:cNvSpPr/>
          <p:nvPr/>
        </p:nvSpPr>
        <p:spPr>
          <a:xfrm>
            <a:off x="4572000" y="3787775"/>
            <a:ext cx="287338" cy="576263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8199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1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内容占位符 2"/>
          <p:cNvPicPr>
            <a:picLocks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395605" y="2348865"/>
            <a:ext cx="8229600" cy="29006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79428" y="2997200"/>
            <a:ext cx="1063625" cy="34925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5605" y="4604385"/>
            <a:ext cx="8233410" cy="1892300"/>
          </a:xfrm>
          <a:prstGeom prst="rect">
            <a:avLst/>
          </a:prstGeom>
        </p:spPr>
      </p:pic>
      <p:sp>
        <p:nvSpPr>
          <p:cNvPr id="6" name="下箭头 5"/>
          <p:cNvSpPr/>
          <p:nvPr/>
        </p:nvSpPr>
        <p:spPr>
          <a:xfrm>
            <a:off x="6012180" y="3357245"/>
            <a:ext cx="360045" cy="136779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9218" name="标题 1"/>
          <p:cNvSpPr>
            <a:spLocks noGrp="1"/>
          </p:cNvSpPr>
          <p:nvPr>
            <p:ph type="title"/>
          </p:nvPr>
        </p:nvSpPr>
        <p:spPr>
          <a:xfrm>
            <a:off x="457200" y="490538"/>
            <a:ext cx="8229600" cy="1143000"/>
          </a:xfrm>
        </p:spPr>
        <p:txBody>
          <a:bodyPr anchor="ctr" anchorCtr="0"/>
          <a:p>
            <a:endParaRPr lang="zh-CN" altLang="en-US"/>
          </a:p>
        </p:txBody>
      </p:sp>
      <p:pic>
        <p:nvPicPr>
          <p:cNvPr id="9219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71525" y="490538"/>
            <a:ext cx="7600950" cy="2466975"/>
          </a:xfrm>
        </p:spPr>
      </p:pic>
      <p:pic>
        <p:nvPicPr>
          <p:cNvPr id="9220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911475"/>
            <a:ext cx="7600950" cy="394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下箭头 7"/>
          <p:cNvSpPr/>
          <p:nvPr/>
        </p:nvSpPr>
        <p:spPr>
          <a:xfrm>
            <a:off x="4605338" y="2733675"/>
            <a:ext cx="287338" cy="577850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" name="矩形 6"/>
          <p:cNvSpPr/>
          <p:nvPr/>
        </p:nvSpPr>
        <p:spPr>
          <a:xfrm>
            <a:off x="1655763" y="1042988"/>
            <a:ext cx="5811838" cy="1690688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矩形 5"/>
          <p:cNvSpPr/>
          <p:nvPr/>
        </p:nvSpPr>
        <p:spPr>
          <a:xfrm>
            <a:off x="3197225" y="3673475"/>
            <a:ext cx="4946650" cy="4921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9" name="矩形 8"/>
          <p:cNvSpPr/>
          <p:nvPr/>
        </p:nvSpPr>
        <p:spPr>
          <a:xfrm>
            <a:off x="1655763" y="5676900"/>
            <a:ext cx="2471738" cy="57150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xfrm>
            <a:off x="457200" y="1619250"/>
            <a:ext cx="8229600" cy="1143000"/>
          </a:xfrm>
        </p:spPr>
        <p:txBody>
          <a:bodyPr anchor="ctr" anchorCtr="0"/>
          <a:p>
            <a:r>
              <a:rPr lang="zh-CN" altLang="en-US" sz="3200"/>
              <a:t>采购前期准备</a:t>
            </a:r>
            <a:endParaRPr lang="zh-CN" altLang="en-US" sz="3200"/>
          </a:p>
        </p:txBody>
      </p:sp>
      <p:sp>
        <p:nvSpPr>
          <p:cNvPr id="10242" name="文本框 2"/>
          <p:cNvSpPr txBox="1"/>
          <p:nvPr/>
        </p:nvSpPr>
        <p:spPr>
          <a:xfrm>
            <a:off x="747713" y="3175000"/>
            <a:ext cx="75692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、最多跑一次系统提交采购申请至采购管理办公室，审批后在政采云平台提交采购计划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、在网上超市或网上服务市场找到所买商品或服务，</a:t>
            </a: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确定采购目录，采购目录选择至最底级。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Freeform 11"/>
          <p:cNvSpPr/>
          <p:nvPr/>
        </p:nvSpPr>
        <p:spPr>
          <a:xfrm>
            <a:off x="0" y="5708650"/>
            <a:ext cx="9144000" cy="1149350"/>
          </a:xfrm>
          <a:custGeom>
            <a:avLst/>
            <a:gdLst/>
            <a:ahLst/>
            <a:cxnLst>
              <a:cxn ang="0">
                <a:pos x="0" y="66666"/>
              </a:cxn>
              <a:cxn ang="0">
                <a:pos x="0" y="1148715"/>
              </a:cxn>
              <a:cxn ang="0">
                <a:pos x="9143365" y="1148715"/>
              </a:cxn>
              <a:cxn ang="0">
                <a:pos x="9143365" y="189743"/>
              </a:cxn>
              <a:cxn ang="0">
                <a:pos x="4504385" y="302563"/>
              </a:cxn>
              <a:cxn ang="0">
                <a:pos x="1004962" y="0"/>
              </a:cxn>
              <a:cxn ang="0">
                <a:pos x="0" y="66666"/>
              </a:cxn>
            </a:cxnLst>
            <a:pathLst>
              <a:path w="1019" h="224">
                <a:moveTo>
                  <a:pt x="0" y="13"/>
                </a:moveTo>
                <a:cubicBezTo>
                  <a:pt x="0" y="224"/>
                  <a:pt x="0" y="224"/>
                  <a:pt x="0" y="224"/>
                </a:cubicBezTo>
                <a:cubicBezTo>
                  <a:pt x="1019" y="224"/>
                  <a:pt x="1019" y="224"/>
                  <a:pt x="1019" y="224"/>
                </a:cubicBezTo>
                <a:cubicBezTo>
                  <a:pt x="1019" y="37"/>
                  <a:pt x="1019" y="37"/>
                  <a:pt x="1019" y="37"/>
                </a:cubicBezTo>
                <a:cubicBezTo>
                  <a:pt x="1019" y="37"/>
                  <a:pt x="835" y="143"/>
                  <a:pt x="502" y="59"/>
                </a:cubicBezTo>
                <a:cubicBezTo>
                  <a:pt x="320" y="13"/>
                  <a:pt x="194" y="0"/>
                  <a:pt x="112" y="0"/>
                </a:cubicBezTo>
                <a:cubicBezTo>
                  <a:pt x="48" y="0"/>
                  <a:pt x="12" y="8"/>
                  <a:pt x="0" y="13"/>
                </a:cubicBezTo>
              </a:path>
            </a:pathLst>
          </a:custGeom>
          <a:solidFill>
            <a:srgbClr val="0070C0"/>
          </a:solidFill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10244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>
          <a:xfrm>
            <a:off x="457200" y="1422400"/>
            <a:ext cx="8229600" cy="1143000"/>
          </a:xfrm>
        </p:spPr>
        <p:txBody>
          <a:bodyPr anchor="ctr" anchorCtr="0"/>
          <a:p>
            <a:r>
              <a:rPr lang="zh-CN" altLang="en-US" sz="3200"/>
              <a:t>网上超市商品采购目录</a:t>
            </a:r>
            <a:endParaRPr lang="zh-CN" altLang="en-US" sz="3200"/>
          </a:p>
        </p:txBody>
      </p:sp>
      <p:pic>
        <p:nvPicPr>
          <p:cNvPr id="11266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8800" y="2290763"/>
            <a:ext cx="7870825" cy="4525962"/>
          </a:xfrm>
        </p:spPr>
      </p:pic>
      <p:sp>
        <p:nvSpPr>
          <p:cNvPr id="6" name="矩形 5"/>
          <p:cNvSpPr/>
          <p:nvPr/>
        </p:nvSpPr>
        <p:spPr>
          <a:xfrm>
            <a:off x="4810125" y="3717290"/>
            <a:ext cx="2399665" cy="72898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pic>
        <p:nvPicPr>
          <p:cNvPr id="1126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30200"/>
            <a:ext cx="914400" cy="893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15963"/>
            <a:ext cx="2082800" cy="34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401638"/>
            <a:ext cx="2143125" cy="666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KSO_WM_UNIT_PLACING_PICTURE_USER_VIEWPORT" val="{&quot;height&quot;:7128,&quot;width&quot;:7171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1440</Words>
  <Application>WPS 演示</Application>
  <PresentationFormat/>
  <Paragraphs>104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1_默认设计模板</vt:lpstr>
      <vt:lpstr>政采云操作指南</vt:lpstr>
      <vt:lpstr>PowerPoint 演示文稿</vt:lpstr>
      <vt:lpstr>网站首页</vt:lpstr>
      <vt:lpstr>PowerPoint 演示文稿</vt:lpstr>
      <vt:lpstr>搜索--电子卖场供应商</vt:lpstr>
      <vt:lpstr>搜索--网上服务市场供应商</vt:lpstr>
      <vt:lpstr>PowerPoint 演示文稿</vt:lpstr>
      <vt:lpstr>采购前期准备</vt:lpstr>
      <vt:lpstr>网上超市商品采购目录</vt:lpstr>
      <vt:lpstr>网上服务市场采购目录</vt:lpstr>
      <vt:lpstr>PowerPoint 演示文稿</vt:lpstr>
      <vt:lpstr>开始填报采购计划</vt:lpstr>
      <vt:lpstr>PowerPoint 演示文稿</vt:lpstr>
      <vt:lpstr>PowerPoint 演示文稿</vt:lpstr>
      <vt:lpstr>注意事项</vt:lpstr>
      <vt:lpstr>2021年政府集中采购目录  见附件</vt:lpstr>
      <vt:lpstr>PowerPoint 演示文稿</vt:lpstr>
      <vt:lpstr>PowerPoint 演示文稿</vt:lpstr>
      <vt:lpstr>查看及查找采购计划</vt:lpstr>
      <vt:lpstr>PowerPoint 演示文稿</vt:lpstr>
      <vt:lpstr>政采云“下单”操作指南</vt:lpstr>
      <vt:lpstr>网上服务市场下单</vt:lpstr>
      <vt:lpstr>2.在采购计划栏，找到自己的采购计划，并创建联系单</vt:lpstr>
      <vt:lpstr>3.业务类型根据自己申请的采购计划选择，预算金额根据使用量自行填写，但不可超过申报预算金额</vt:lpstr>
      <vt:lpstr>4.※号为必填必选项，选择供应商，填写需求信息，并提交。</vt:lpstr>
      <vt:lpstr>网上超市下单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政采云网上超市操作指南</dc:title>
  <dc:creator>pc120</dc:creator>
  <cp:lastModifiedBy>爱～夏</cp:lastModifiedBy>
  <cp:revision>21</cp:revision>
  <dcterms:created xsi:type="dcterms:W3CDTF">2019-11-08T09:09:00Z</dcterms:created>
  <dcterms:modified xsi:type="dcterms:W3CDTF">2022-04-11T05:57:15Z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99F190C8ADE94A53A0FBA36A4869880C</vt:lpwstr>
  </property>
</Properties>
</file>